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550" r:id="rId3"/>
    <p:sldId id="557" r:id="rId4"/>
    <p:sldId id="558" r:id="rId5"/>
    <p:sldId id="559" r:id="rId6"/>
    <p:sldId id="566" r:id="rId7"/>
    <p:sldId id="463" r:id="rId8"/>
    <p:sldId id="514" r:id="rId9"/>
    <p:sldId id="466" r:id="rId10"/>
    <p:sldId id="471" r:id="rId11"/>
    <p:sldId id="470" r:id="rId12"/>
    <p:sldId id="575" r:id="rId13"/>
    <p:sldId id="431" r:id="rId14"/>
    <p:sldId id="458" r:id="rId15"/>
    <p:sldId id="459" r:id="rId16"/>
    <p:sldId id="584" r:id="rId17"/>
    <p:sldId id="258" r:id="rId18"/>
    <p:sldId id="259" r:id="rId19"/>
    <p:sldId id="260" r:id="rId20"/>
    <p:sldId id="266" r:id="rId21"/>
    <p:sldId id="543" r:id="rId22"/>
    <p:sldId id="544" r:id="rId23"/>
    <p:sldId id="261" r:id="rId24"/>
    <p:sldId id="262" r:id="rId25"/>
    <p:sldId id="428" r:id="rId26"/>
    <p:sldId id="585" r:id="rId27"/>
    <p:sldId id="586" r:id="rId28"/>
    <p:sldId id="587" r:id="rId29"/>
    <p:sldId id="377" r:id="rId30"/>
    <p:sldId id="588" r:id="rId31"/>
    <p:sldId id="589" r:id="rId32"/>
    <p:sldId id="590" r:id="rId33"/>
    <p:sldId id="591" r:id="rId34"/>
    <p:sldId id="592" r:id="rId35"/>
    <p:sldId id="593" r:id="rId36"/>
    <p:sldId id="594" r:id="rId37"/>
    <p:sldId id="595" r:id="rId38"/>
    <p:sldId id="596" r:id="rId39"/>
    <p:sldId id="597" r:id="rId40"/>
    <p:sldId id="598" r:id="rId41"/>
    <p:sldId id="599" r:id="rId42"/>
    <p:sldId id="600" r:id="rId43"/>
    <p:sldId id="601" r:id="rId44"/>
    <p:sldId id="602" r:id="rId45"/>
    <p:sldId id="603" r:id="rId46"/>
    <p:sldId id="604" r:id="rId47"/>
    <p:sldId id="605" r:id="rId48"/>
    <p:sldId id="606" r:id="rId49"/>
    <p:sldId id="607" r:id="rId50"/>
    <p:sldId id="608" r:id="rId51"/>
    <p:sldId id="609" r:id="rId52"/>
    <p:sldId id="610" r:id="rId53"/>
    <p:sldId id="611" r:id="rId54"/>
    <p:sldId id="612" r:id="rId55"/>
    <p:sldId id="613" r:id="rId56"/>
    <p:sldId id="614" r:id="rId57"/>
    <p:sldId id="615" r:id="rId58"/>
    <p:sldId id="385" r:id="rId59"/>
    <p:sldId id="545" r:id="rId60"/>
    <p:sldId id="546" r:id="rId61"/>
    <p:sldId id="547" r:id="rId62"/>
    <p:sldId id="387" r:id="rId63"/>
    <p:sldId id="388" r:id="rId64"/>
    <p:sldId id="389" r:id="rId65"/>
    <p:sldId id="390" r:id="rId66"/>
    <p:sldId id="391" r:id="rId67"/>
    <p:sldId id="392" r:id="rId68"/>
    <p:sldId id="393" r:id="rId69"/>
    <p:sldId id="394" r:id="rId70"/>
    <p:sldId id="395" r:id="rId71"/>
    <p:sldId id="396" r:id="rId72"/>
    <p:sldId id="403" r:id="rId73"/>
    <p:sldId id="404" r:id="rId74"/>
    <p:sldId id="405" r:id="rId75"/>
    <p:sldId id="616" r:id="rId76"/>
    <p:sldId id="617" r:id="rId77"/>
    <p:sldId id="618" r:id="rId78"/>
    <p:sldId id="626"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550"/>
          </p14:sldIdLst>
        </p14:section>
        <p14:section name="RNA-Seq generation" id="{01C9B4F4-E0CD-AB4A-95E6-EC422ED6907C}">
          <p14:sldIdLst>
            <p14:sldId id="557"/>
            <p14:sldId id="558"/>
            <p14:sldId id="559"/>
            <p14:sldId id="566"/>
            <p14:sldId id="463"/>
            <p14:sldId id="514"/>
            <p14:sldId id="466"/>
            <p14:sldId id="471"/>
            <p14:sldId id="470"/>
            <p14:sldId id="575"/>
            <p14:sldId id="431"/>
            <p14:sldId id="458"/>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546"/>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4"/>
    <p:restoredTop sz="78820" autoAdjust="0"/>
  </p:normalViewPr>
  <p:slideViewPr>
    <p:cSldViewPr snapToGrid="0" snapToObjects="1">
      <p:cViewPr varScale="1">
        <p:scale>
          <a:sx n="110" d="100"/>
          <a:sy n="110" d="100"/>
        </p:scale>
        <p:origin x="1352" y="168"/>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is a powerful technology for identifying</a:t>
            </a:r>
            <a:r>
              <a:rPr lang="en-US" baseline="0" dirty="0"/>
              <a:t> genes and profiling gene expression in any living organism.  </a:t>
            </a:r>
          </a:p>
          <a:p>
            <a:r>
              <a:rPr lang="en-US" baseline="0" dirty="0"/>
              <a:t>----</a:t>
            </a:r>
          </a:p>
          <a:p>
            <a:endParaRPr lang="en-US" baseline="0" dirty="0"/>
          </a:p>
          <a:p>
            <a:r>
              <a:rPr lang="en-US" baseline="0" dirty="0"/>
              <a:t>It just requires that you can collect RNA molecules from your sample of interest, convert it to </a:t>
            </a:r>
            <a:r>
              <a:rPr lang="en-US" baseline="0" dirty="0" err="1"/>
              <a:t>cDNA</a:t>
            </a:r>
            <a:r>
              <a:rPr lang="en-US" baseline="0" dirty="0"/>
              <a:t>,</a:t>
            </a:r>
          </a:p>
          <a:p>
            <a:r>
              <a:rPr lang="en-US" baseline="0" dirty="0"/>
              <a:t>---</a:t>
            </a:r>
          </a:p>
          <a:p>
            <a:endParaRPr lang="en-US" baseline="0" dirty="0"/>
          </a:p>
          <a:p>
            <a:r>
              <a:rPr lang="en-US" baseline="0" dirty="0"/>
              <a:t> and then perform high throughput sequencing using your favorite next-generation sequencing technology.</a:t>
            </a:r>
          </a:p>
          <a:p>
            <a:endParaRPr lang="en-US" baseline="0" dirty="0"/>
          </a:p>
          <a:p>
            <a:endParaRPr lang="en-US" baseline="0" dirty="0"/>
          </a:p>
          <a:p>
            <a:r>
              <a:rPr lang="en-US" baseline="0" dirty="0"/>
              <a:t># image from:  http://</a:t>
            </a:r>
            <a:r>
              <a:rPr lang="en-US" baseline="0" dirty="0" err="1"/>
              <a:t>tolweb.org</a:t>
            </a:r>
            <a:r>
              <a:rPr lang="en-US" baseline="0" dirty="0"/>
              <a:t>/tree/</a:t>
            </a:r>
            <a:r>
              <a:rPr lang="en-US" baseline="0" dirty="0" err="1"/>
              <a:t>home.pages</a:t>
            </a:r>
            <a:r>
              <a:rPr lang="en-US" baseline="0" dirty="0"/>
              <a:t>/</a:t>
            </a:r>
            <a:r>
              <a:rPr lang="en-US" baseline="0" dirty="0" err="1"/>
              <a:t>aboutoverview.html#imguse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3</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these next sections, I’ll provide an overview of the Trinity assembly algorithm. </a:t>
            </a:r>
          </a:p>
          <a:p>
            <a:endParaRPr lang="en-US" baseline="0" dirty="0"/>
          </a:p>
          <a:p>
            <a:r>
              <a:rPr lang="en-US" baseline="0" dirty="0"/>
              <a:t>It’s not necessary to understand all the details of the Trinity algorithm in order to effectively use the software. If you want to, you can think of it as a black box with read sequences as input and assembled transcript </a:t>
            </a:r>
            <a:r>
              <a:rPr lang="en-US" baseline="0" dirty="0" err="1"/>
              <a:t>contigs</a:t>
            </a:r>
            <a:r>
              <a:rPr lang="en-US" baseline="0" dirty="0"/>
              <a:t> as output, but it is useful to understand what is happening at the various stages of the assembly when monitoring its execution or trying to </a:t>
            </a:r>
            <a:r>
              <a:rPr lang="en-US" baseline="0"/>
              <a:t>troubleshoot various aspects </a:t>
            </a:r>
            <a:r>
              <a:rPr lang="en-US" baseline="0" dirty="0"/>
              <a:t>of its behavior.</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29</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45</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46</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54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56</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11</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16</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l2019/tree/master/Exercise_1-counting_kmers" TargetMode="Externa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3.jpeg"/><Relationship Id="rId4" Type="http://schemas.openxmlformats.org/officeDocument/2006/relationships/image" Target="../media/image6.jpe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51030"/>
            <a:ext cx="7772400" cy="1470025"/>
          </a:xfrm>
        </p:spPr>
        <p:txBody>
          <a:bodyPr>
            <a:normAutofit fontScale="90000"/>
          </a:bodyPr>
          <a:lstStyle/>
          <a:p>
            <a:r>
              <a:rPr lang="en-US" dirty="0"/>
              <a:t>Pt. 1 - 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2019</a:t>
            </a:r>
          </a:p>
        </p:txBody>
      </p:sp>
      <p:sp>
        <p:nvSpPr>
          <p:cNvPr id="8" name="Subtitle 7"/>
          <p:cNvSpPr>
            <a:spLocks noGrp="1"/>
          </p:cNvSpPr>
          <p:nvPr>
            <p:ph type="subTitle" idx="1"/>
          </p:nvPr>
        </p:nvSpPr>
        <p:spPr>
          <a:xfrm>
            <a:off x="1371600" y="4936125"/>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a:t>[Current RNA-</a:t>
            </a:r>
            <a:r>
              <a:rPr lang="en-US" dirty="0" err="1"/>
              <a:t>Seq</a:t>
            </a:r>
            <a:r>
              <a:rPr lang="en-US" dirty="0"/>
              <a:t> workhorse]</a:t>
            </a:r>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a:t>[Full-length single</a:t>
            </a:r>
            <a:br>
              <a:rPr lang="en-US" dirty="0"/>
            </a:br>
            <a:r>
              <a:rPr lang="en-US" dirty="0"/>
              <a:t> molecule sequencing]</a:t>
            </a:r>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a:t>[Newly emerging technology for full-length single molecule sequencing]</a:t>
            </a:r>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a:t>Illumina</a:t>
            </a:r>
            <a:r>
              <a:rPr lang="en-US" sz="3200" b="1" dirty="0"/>
              <a:t> Sequencing by Synthesis</a:t>
            </a:r>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5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Data Formats for RNA-</a:t>
            </a:r>
            <a:r>
              <a:rPr lang="en-US" dirty="0" err="1"/>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a:t>&gt;61DFRAAXX100204:1:100:10494:3070/1</a:t>
            </a:r>
          </a:p>
          <a:p>
            <a:r>
              <a:rPr lang="en-US" dirty="0"/>
              <a:t>AAACAACAGGGCACATTGTCACTCTTGTATTTGAAAAACACTTTCCGGCCAT</a:t>
            </a:r>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a:t>FASTQ format:</a:t>
            </a:r>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a:t>AsciiEncodedQual</a:t>
              </a:r>
              <a:r>
                <a:rPr lang="en-US" dirty="0"/>
                <a:t> (‘C’) = </a:t>
              </a:r>
              <a:r>
                <a:rPr lang="en-US" b="1" dirty="0"/>
                <a:t>64</a:t>
              </a:r>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a:t>AsciiEncodedQual</a:t>
            </a:r>
            <a:r>
              <a:rPr lang="en-US" dirty="0"/>
              <a:t>(x) = -10 * log10(</a:t>
            </a:r>
            <a:r>
              <a:rPr lang="en-US" dirty="0" err="1"/>
              <a:t>Pwrong</a:t>
            </a:r>
            <a:r>
              <a:rPr lang="en-US" dirty="0"/>
              <a:t>(x)) + 33</a:t>
            </a:r>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a:t>So, </a:t>
            </a:r>
            <a:r>
              <a:rPr lang="en-US" dirty="0" err="1"/>
              <a:t>Pwrong</a:t>
            </a:r>
            <a:r>
              <a:rPr lang="en-US" dirty="0"/>
              <a:t>(‘C’) =  10^( (</a:t>
            </a:r>
            <a:r>
              <a:rPr lang="en-US" b="1" dirty="0"/>
              <a:t>64</a:t>
            </a:r>
            <a:r>
              <a:rPr lang="en-US" dirty="0"/>
              <a:t>-33/ (-10) )  = 10^-3.4   =  </a:t>
            </a:r>
            <a:r>
              <a:rPr lang="en-US" b="1" dirty="0"/>
              <a:t>0.0004 </a:t>
            </a:r>
            <a:r>
              <a:rPr lang="en-US" dirty="0"/>
              <a:t>  </a:t>
            </a:r>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Read</a:t>
              </a:r>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a:t>Quality values</a:t>
              </a:r>
            </a:p>
          </p:txBody>
        </p:sp>
      </p:grpSp>
    </p:spTree>
    <p:extLst>
      <p:ext uri="{BB962C8B-B14F-4D97-AF65-F5344CB8AC3E}">
        <p14:creationId xmlns:p14="http://schemas.microsoft.com/office/powerpoint/2010/main" val="4763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413546" y="1888037"/>
            <a:ext cx="6425288" cy="2972736"/>
          </a:xfrm>
        </p:spPr>
        <p:txBody>
          <a:bodyPr>
            <a:normAutofit/>
          </a:bodyPr>
          <a:lstStyle/>
          <a:p>
            <a:r>
              <a:rPr lang="en-US" dirty="0"/>
              <a:t>Overview of RNA-</a:t>
            </a:r>
            <a:r>
              <a:rPr lang="en-US" dirty="0" err="1"/>
              <a:t>Seq</a:t>
            </a:r>
            <a:endParaRPr lang="en-US" dirty="0"/>
          </a:p>
          <a:p>
            <a:r>
              <a:rPr lang="en-US" dirty="0"/>
              <a:t>Transcript reconstruction methods</a:t>
            </a:r>
          </a:p>
          <a:p>
            <a:r>
              <a:rPr lang="en-US" dirty="0"/>
              <a:t>Expression quantitation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69430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a:t>The General Approach to </a:t>
            </a:r>
            <a:br>
              <a:rPr lang="en-US" dirty="0"/>
            </a:br>
            <a:r>
              <a:rPr lang="en-US" i="1" dirty="0"/>
              <a:t>De novo </a:t>
            </a:r>
            <a:r>
              <a:rPr lang="en-US" dirty="0"/>
              <a:t>RNA-</a:t>
            </a:r>
            <a:r>
              <a:rPr lang="en-US" dirty="0" err="1"/>
              <a:t>Seq</a:t>
            </a:r>
            <a:r>
              <a:rPr lang="en-US" dirty="0"/>
              <a:t> Assembly</a:t>
            </a:r>
            <a:br>
              <a:rPr lang="en-US" dirty="0"/>
            </a:br>
            <a:r>
              <a:rPr lang="en-US" dirty="0"/>
              <a:t>Using De </a:t>
            </a:r>
            <a:r>
              <a:rPr lang="en-US" dirty="0" err="1"/>
              <a:t>Bruijn</a:t>
            </a:r>
            <a:r>
              <a:rPr lang="en-US" dirty="0"/>
              <a:t> Graphs</a:t>
            </a:r>
          </a:p>
        </p:txBody>
      </p:sp>
    </p:spTree>
    <p:extLst>
      <p:ext uri="{BB962C8B-B14F-4D97-AF65-F5344CB8AC3E}">
        <p14:creationId xmlns:p14="http://schemas.microsoft.com/office/powerpoint/2010/main" val="420606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a:t>RNA-Seq Empowers Transcriptome Studies</a:t>
            </a:r>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a:t>
            </a:r>
            <a:r>
              <a:rPr lang="en-US" dirty="0" err="1"/>
              <a:t>Seq</a:t>
            </a:r>
            <a:r>
              <a:rPr lang="en-US" dirty="0"/>
              <a:t> Empowers Many Facets of Biological Investigations</a:t>
            </a:r>
          </a:p>
        </p:txBody>
      </p:sp>
      <p:sp>
        <p:nvSpPr>
          <p:cNvPr id="3" name="Content Placeholder 2"/>
          <p:cNvSpPr>
            <a:spLocks noGrp="1"/>
          </p:cNvSpPr>
          <p:nvPr>
            <p:ph idx="1"/>
          </p:nvPr>
        </p:nvSpPr>
        <p:spPr>
          <a:xfrm>
            <a:off x="1058626" y="1760858"/>
            <a:ext cx="7722881" cy="4525963"/>
          </a:xfrm>
        </p:spPr>
        <p:txBody>
          <a:bodyPr/>
          <a:lstStyle/>
          <a:p>
            <a:r>
              <a:rPr lang="en-US" dirty="0"/>
              <a:t>Transcript identification </a:t>
            </a:r>
            <a:r>
              <a:rPr lang="en-US" sz="2400" dirty="0"/>
              <a:t>(</a:t>
            </a:r>
            <a:r>
              <a:rPr lang="en-US" sz="2400" dirty="0" err="1"/>
              <a:t>ie</a:t>
            </a:r>
            <a:r>
              <a:rPr lang="en-US" sz="2400" dirty="0"/>
              <a:t>. which genes active)</a:t>
            </a:r>
          </a:p>
          <a:p>
            <a:r>
              <a:rPr lang="en-US" dirty="0"/>
              <a:t>Expression Levels</a:t>
            </a:r>
          </a:p>
          <a:p>
            <a:r>
              <a:rPr lang="en-US" dirty="0"/>
              <a:t>Alternative splicing isoforms</a:t>
            </a:r>
          </a:p>
          <a:p>
            <a:r>
              <a:rPr lang="en-US" dirty="0"/>
              <a:t>Allelic variants</a:t>
            </a:r>
          </a:p>
          <a:p>
            <a:r>
              <a:rPr lang="en-US" dirty="0"/>
              <a:t>Mutations</a:t>
            </a:r>
          </a:p>
          <a:p>
            <a:r>
              <a:rPr lang="en-US" dirty="0"/>
              <a:t>Fusion Transcripts</a:t>
            </a:r>
          </a:p>
          <a:p>
            <a:r>
              <a:rPr lang="en-US" dirty="0"/>
              <a:t>RNA-editing</a:t>
            </a:r>
          </a:p>
          <a:p>
            <a:endParaRPr lang="en-US" dirty="0"/>
          </a:p>
        </p:txBody>
      </p:sp>
    </p:spTree>
    <p:extLst>
      <p:ext uri="{BB962C8B-B14F-4D97-AF65-F5344CB8AC3E}">
        <p14:creationId xmlns:p14="http://schemas.microsoft.com/office/powerpoint/2010/main" val="1924244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86074" y="58169"/>
            <a:ext cx="8957926" cy="523220"/>
          </a:xfrm>
          <a:prstGeom prst="rect">
            <a:avLst/>
          </a:prstGeom>
          <a:noFill/>
        </p:spPr>
        <p:txBody>
          <a:bodyPr wrap="none" rtlCol="0">
            <a:spAutoFit/>
          </a:bodyPr>
          <a:lstStyle/>
          <a:p>
            <a:r>
              <a:rPr lang="en-US" sz="2800" b="1" dirty="0"/>
              <a:t>RNA-</a:t>
            </a:r>
            <a:r>
              <a:rPr lang="en-US" sz="2800" b="1" dirty="0" err="1"/>
              <a:t>Seq</a:t>
            </a:r>
            <a:r>
              <a:rPr lang="en-US" sz="28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529013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a:solidFill>
                  <a:srgbClr val="000000"/>
                </a:solidFill>
                <a:latin typeface="Calibri" pitchFamily="34" charset="0"/>
              </a:rPr>
              <a:t>RNA-Seq:  How do we make cDNA?</a:t>
            </a: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a:solidFill>
                  <a:srgbClr val="000090"/>
                </a:solidFill>
                <a:latin typeface="Calibri" pitchFamily="34" charset="0"/>
              </a:rPr>
              <a:t>cDNA</a:t>
            </a:r>
            <a:r>
              <a:rPr lang="en-US" sz="2000" b="1" dirty="0">
                <a:solidFill>
                  <a:srgbClr val="000090"/>
                </a:solidFill>
                <a:latin typeface="Calibri" pitchFamily="34" charset="0"/>
              </a:rPr>
              <a:t> First 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a:solidFill>
                  <a:srgbClr val="FF00FF"/>
                </a:solidFill>
                <a:latin typeface="Calibri" pitchFamily="34" charset="0"/>
              </a:rPr>
              <a:t>cDNA</a:t>
            </a:r>
            <a:r>
              <a:rPr lang="en-US" sz="2000" b="1" dirty="0">
                <a:solidFill>
                  <a:srgbClr val="FF00FF"/>
                </a:solidFill>
                <a:latin typeface="Calibri" pitchFamily="34" charset="0"/>
              </a:rPr>
              <a:t> 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4250014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2267585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a:t>Many different instruments hit the scene in the last decade</a:t>
            </a:r>
          </a:p>
        </p:txBody>
      </p:sp>
    </p:spTree>
    <p:extLst>
      <p:ext uri="{BB962C8B-B14F-4D97-AF65-F5344CB8AC3E}">
        <p14:creationId xmlns:p14="http://schemas.microsoft.com/office/powerpoint/2010/main" val="2578427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1: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8263801" cy="338554"/>
          </a:xfrm>
          <a:prstGeom prst="rect">
            <a:avLst/>
          </a:prstGeom>
          <a:noFill/>
        </p:spPr>
        <p:txBody>
          <a:bodyPr wrap="none" rtlCol="0">
            <a:spAutoFit/>
          </a:bodyPr>
          <a:lstStyle/>
          <a:p>
            <a:r>
              <a:rPr lang="en-US" sz="1600" dirty="0">
                <a:hlinkClick r:id="rId5"/>
              </a:rPr>
              <a:t>https://github.com/trinityrnaseq/CSHLProgForBiol2019/tree/master/Exercise_1-counting_kmers</a:t>
            </a:r>
            <a:endParaRPr lang="en-US" sz="1600" dirty="0"/>
          </a:p>
        </p:txBody>
      </p:sp>
    </p:spTree>
    <p:extLst>
      <p:ext uri="{BB962C8B-B14F-4D97-AF65-F5344CB8AC3E}">
        <p14:creationId xmlns:p14="http://schemas.microsoft.com/office/powerpoint/2010/main" val="206377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extLst>
      <p:ext uri="{BB962C8B-B14F-4D97-AF65-F5344CB8AC3E}">
        <p14:creationId xmlns:p14="http://schemas.microsoft.com/office/powerpoint/2010/main" val="370189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14851</TotalTime>
  <Words>5075</Words>
  <Application>Microsoft Macintosh PowerPoint</Application>
  <PresentationFormat>On-screen Show (4:3)</PresentationFormat>
  <Paragraphs>861</Paragraphs>
  <Slides>78</Slides>
  <Notes>67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ＭＳ Ｐゴシック</vt:lpstr>
      <vt:lpstr>Arial</vt:lpstr>
      <vt:lpstr>Calibri</vt:lpstr>
      <vt:lpstr>Courier New</vt:lpstr>
      <vt:lpstr>Office Theme</vt:lpstr>
      <vt:lpstr>Pt. 1 - Intro to Transcriptomics and Transcriptome Assembly Programming for Biologists CSHL 2019</vt:lpstr>
      <vt:lpstr>Transcriptomics Lecture Overview</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1: Build a program that counts k-mers</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Microsoft Office User</cp:lastModifiedBy>
  <cp:revision>642</cp:revision>
  <cp:lastPrinted>2012-10-25T15:15:08Z</cp:lastPrinted>
  <dcterms:created xsi:type="dcterms:W3CDTF">2012-10-21T21:15:39Z</dcterms:created>
  <dcterms:modified xsi:type="dcterms:W3CDTF">2019-10-24T02:42:03Z</dcterms:modified>
</cp:coreProperties>
</file>